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notesMasterIdLst>
    <p:notesMasterId r:id="rId31"/>
  </p:notesMasterIdLst>
  <p:sldIdLst>
    <p:sldId id="256" r:id="rId2"/>
    <p:sldId id="269" r:id="rId3"/>
    <p:sldId id="262" r:id="rId4"/>
    <p:sldId id="257" r:id="rId5"/>
    <p:sldId id="258" r:id="rId6"/>
    <p:sldId id="287" r:id="rId7"/>
    <p:sldId id="259" r:id="rId8"/>
    <p:sldId id="260" r:id="rId9"/>
    <p:sldId id="261" r:id="rId10"/>
    <p:sldId id="270" r:id="rId11"/>
    <p:sldId id="271" r:id="rId12"/>
    <p:sldId id="263" r:id="rId13"/>
    <p:sldId id="272" r:id="rId14"/>
    <p:sldId id="273" r:id="rId15"/>
    <p:sldId id="274" r:id="rId16"/>
    <p:sldId id="264" r:id="rId17"/>
    <p:sldId id="275" r:id="rId18"/>
    <p:sldId id="26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68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148" autoAdjust="0"/>
  </p:normalViewPr>
  <p:slideViewPr>
    <p:cSldViewPr snapToGrid="0">
      <p:cViewPr varScale="1">
        <p:scale>
          <a:sx n="85" d="100"/>
          <a:sy n="85" d="100"/>
        </p:scale>
        <p:origin x="15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38448-2578-49FE-9C9C-8B3494E8B219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F4C8B-89BA-486D-ACF2-6571A4A92A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60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Large models such as the ones developed my Microsoft, Facebook, etc.</a:t>
            </a:r>
          </a:p>
          <a:p>
            <a:r>
              <a:rPr lang="en-CA" dirty="0"/>
              <a:t>- Smaller models are better, but are often susceptible to some background interference</a:t>
            </a:r>
          </a:p>
          <a:p>
            <a:r>
              <a:rPr lang="en-CA" dirty="0"/>
              <a:t>- So we aim to solve both these problems with a small model invariant to most kinds of background interference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F4C8B-89BA-486D-ACF2-6571A4A92A7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56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F4C8B-89BA-486D-ACF2-6571A4A92A7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329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F4C8B-89BA-486D-ACF2-6571A4A92A7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28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Confusion matrix split 1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F4C8B-89BA-486D-ACF2-6571A4A92A71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8000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goal would be to apply some logic to 3d skeletons</a:t>
            </a:r>
          </a:p>
          <a:p>
            <a:endParaRPr lang="en-US" dirty="0"/>
          </a:p>
          <a:p>
            <a:r>
              <a:rPr lang="en-US" dirty="0"/>
              <a:t>Would require some work as the current logic is based on 2d angles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F4C8B-89BA-486D-ACF2-6571A4A92A7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40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F4C8B-89BA-486D-ACF2-6571A4A92A71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99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45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732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166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0454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777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283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549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46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68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19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289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13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77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36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59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59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9D79E-10D6-4D77-B0EE-C0577308F04A}" type="datetimeFigureOut">
              <a:rPr lang="en-CA" smtClean="0"/>
              <a:t>2024-03-02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2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22C3-0056-8674-6668-00B7EE9E4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2404534"/>
            <a:ext cx="8569153" cy="164630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Efficient, Joint-Based Skeleton Action Recognition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BB8A2-452A-425D-1859-987FA81DF0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Nicolas Fleece, S# 8327287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Supervisor – Dr. Robert </a:t>
            </a:r>
            <a:r>
              <a:rPr lang="en-US" dirty="0" err="1"/>
              <a:t>Lagani</a:t>
            </a:r>
            <a:r>
              <a:rPr lang="en-CA" dirty="0" err="1"/>
              <a:t>ère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533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A0C6-1633-77C4-2446-1F4AF17E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800" b="1" err="1"/>
              <a:t>PoTion</a:t>
            </a:r>
            <a:r>
              <a:rPr lang="en-CA" sz="2800" b="1"/>
              <a:t>: Pose </a:t>
            </a:r>
            <a:r>
              <a:rPr lang="en-CA" sz="2800" b="1" err="1"/>
              <a:t>MoTion</a:t>
            </a:r>
            <a:r>
              <a:rPr lang="en-CA" sz="2800" b="1"/>
              <a:t> Representation for Action Recognition</a:t>
            </a:r>
            <a:endParaRPr lang="en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39B3-8AC8-8AC3-FC98-16CF279F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</a:t>
            </a:r>
            <a:r>
              <a:rPr lang="en-CA" dirty="0" err="1"/>
              <a:t>PoTion</a:t>
            </a:r>
            <a:r>
              <a:rPr lang="en-CA" dirty="0"/>
              <a:t> leverages typical joint heatmaps that are often exported by pose estimation models</a:t>
            </a:r>
          </a:p>
          <a:p>
            <a:r>
              <a:rPr lang="en-CA" dirty="0"/>
              <a:t>Maps individual joints from start to end, assigning them a ‘colour’ based on frame index</a:t>
            </a:r>
          </a:p>
          <a:p>
            <a:pPr lvl="1"/>
            <a:r>
              <a:rPr lang="en-CA" dirty="0"/>
              <a:t>i.e. shifts from green </a:t>
            </a:r>
            <a:r>
              <a:rPr lang="en-CA" dirty="0">
                <a:sym typeface="Wingdings" panose="05000000000000000000" pitchFamily="2" charset="2"/>
              </a:rPr>
              <a:t> yellow  red</a:t>
            </a:r>
          </a:p>
          <a:p>
            <a:r>
              <a:rPr lang="en-CA" dirty="0">
                <a:sym typeface="Wingdings" panose="05000000000000000000" pitchFamily="2" charset="2"/>
              </a:rPr>
              <a:t>Construction of this image allows for processing using basic 2 Dimensional CNNs</a:t>
            </a:r>
            <a:endParaRPr lang="en-CA" dirty="0"/>
          </a:p>
        </p:txBody>
      </p:sp>
      <p:pic>
        <p:nvPicPr>
          <p:cNvPr id="5" name="Picture 4" descr="A diagram of a color coding process&#10;&#10;Description automatically generated">
            <a:extLst>
              <a:ext uri="{FF2B5EF4-FFF2-40B4-BE49-F238E27FC236}">
                <a16:creationId xmlns:a16="http://schemas.microsoft.com/office/drawing/2014/main" id="{095CA1BC-E716-AB3F-F1A9-927CB28B8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1560019"/>
            <a:ext cx="4602747" cy="32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2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393F-10A8-F7F3-254B-C4D33EB8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Simple yet efficient real-time pose-based action recognition</a:t>
            </a:r>
            <a:endParaRPr lang="en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D86F8-9282-C420-2773-00ABF4FD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This paper proposed the EHPI (Encoded Human Pose Image) representation, which was a direct inspiration for the works in this thesis </a:t>
            </a:r>
          </a:p>
          <a:p>
            <a:r>
              <a:rPr lang="en-CA" dirty="0"/>
              <a:t>Very simple in its construction of a 2-Dimensional “image”</a:t>
            </a:r>
          </a:p>
          <a:p>
            <a:pPr lvl="1"/>
            <a:r>
              <a:rPr lang="en-CA" dirty="0"/>
              <a:t>Take x and y positions of the joints, stack them to form one column per frame</a:t>
            </a:r>
          </a:p>
          <a:p>
            <a:pPr lvl="1"/>
            <a:r>
              <a:rPr lang="en-CA" dirty="0"/>
              <a:t>Line the stacks up to create an image of the whole video</a:t>
            </a:r>
          </a:p>
          <a:p>
            <a:r>
              <a:rPr lang="en-CA" dirty="0"/>
              <a:t>Problem – Very susceptible to background interference</a:t>
            </a:r>
          </a:p>
        </p:txBody>
      </p:sp>
      <p:pic>
        <p:nvPicPr>
          <p:cNvPr id="5" name="Picture 4" descr="A person standing on a boat with lines and numbers&#10;&#10;Description automatically generated">
            <a:extLst>
              <a:ext uri="{FF2B5EF4-FFF2-40B4-BE49-F238E27FC236}">
                <a16:creationId xmlns:a16="http://schemas.microsoft.com/office/drawing/2014/main" id="{0824D0CE-28D6-F5AE-0829-626CB5E09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8" y="1930400"/>
            <a:ext cx="5415945" cy="32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7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993-EB26-73A3-E83F-E72BD64F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CA"/>
              <a:t>Joint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9446-3F8E-6FF9-C566-5B46E561D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Our primary goal:</a:t>
            </a:r>
          </a:p>
          <a:p>
            <a:pPr lvl="1"/>
            <a:r>
              <a:rPr lang="en-CA" dirty="0"/>
              <a:t>Create a representation based on pose that is resistant to background interference</a:t>
            </a:r>
          </a:p>
          <a:p>
            <a:r>
              <a:rPr lang="en-CA" dirty="0"/>
              <a:t>Solution:</a:t>
            </a:r>
          </a:p>
          <a:p>
            <a:pPr lvl="1"/>
            <a:r>
              <a:rPr lang="en-CA" dirty="0"/>
              <a:t>Do not use joint positions, use joint angles</a:t>
            </a:r>
          </a:p>
        </p:txBody>
      </p:sp>
      <p:pic>
        <p:nvPicPr>
          <p:cNvPr id="9" name="Picture 8" descr="A diagram of a person with circles and lines&#10;&#10;Description automatically generated">
            <a:extLst>
              <a:ext uri="{FF2B5EF4-FFF2-40B4-BE49-F238E27FC236}">
                <a16:creationId xmlns:a16="http://schemas.microsoft.com/office/drawing/2014/main" id="{EC0D0D78-6B2A-6976-3CC0-5ADD6E1E5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779470"/>
            <a:ext cx="4602747" cy="47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E891-5FAB-D48A-CCCC-EBA60E702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CA" dirty="0"/>
              <a:t>Intermediate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280E-3B7D-167A-BB3F-98151EE75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We can take these joint angles from each frame and construct our intermediate representation</a:t>
            </a:r>
          </a:p>
          <a:p>
            <a:r>
              <a:rPr lang="en-CA" dirty="0"/>
              <a:t>Very similar to the EHPI construction, however it is not as vulnerable to the x and y positions of the person in the frame</a:t>
            </a: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E179EBB-1297-EEC5-C190-A88569F1A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30" y="2064212"/>
            <a:ext cx="5807607" cy="27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4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5391-5A92-518E-9520-9B20E59B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Joint Velocities</a:t>
            </a:r>
          </a:p>
        </p:txBody>
      </p:sp>
      <p:pic>
        <p:nvPicPr>
          <p:cNvPr id="5" name="Content Placeholder 4" descr="A red and white line graph&#10;&#10;Description automatically generated with medium confidence">
            <a:extLst>
              <a:ext uri="{FF2B5EF4-FFF2-40B4-BE49-F238E27FC236}">
                <a16:creationId xmlns:a16="http://schemas.microsoft.com/office/drawing/2014/main" id="{D640FE7D-91ED-724B-181A-838D48FD1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38" y="2910889"/>
            <a:ext cx="3504341" cy="2504073"/>
          </a:xfr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F3046235-091F-9754-20B0-415AF2DAC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26" y="2255169"/>
            <a:ext cx="4048867" cy="234766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8BB8C18-4667-B573-3601-B3FF9BB2782F}"/>
              </a:ext>
            </a:extLst>
          </p:cNvPr>
          <p:cNvSpPr/>
          <p:nvPr/>
        </p:nvSpPr>
        <p:spPr>
          <a:xfrm>
            <a:off x="4752474" y="3356812"/>
            <a:ext cx="986589" cy="1684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340A34D-4F8B-C1E6-1E7D-A4138FFBBFB3}"/>
              </a:ext>
            </a:extLst>
          </p:cNvPr>
          <p:cNvSpPr/>
          <p:nvPr/>
        </p:nvSpPr>
        <p:spPr>
          <a:xfrm>
            <a:off x="2306053" y="3356812"/>
            <a:ext cx="986589" cy="1684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179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8EF6-83BF-CF65-8314-7355288E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Adjustments</a:t>
            </a:r>
          </a:p>
        </p:txBody>
      </p:sp>
      <p:pic>
        <p:nvPicPr>
          <p:cNvPr id="5" name="Content Placeholder 4" descr="A graph of a red and blue square&#10;&#10;Description automatically generated with medium confidence">
            <a:extLst>
              <a:ext uri="{FF2B5EF4-FFF2-40B4-BE49-F238E27FC236}">
                <a16:creationId xmlns:a16="http://schemas.microsoft.com/office/drawing/2014/main" id="{CFE3C558-95F0-77AC-E3EB-4A9078351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6" y="2295022"/>
            <a:ext cx="3834708" cy="2740141"/>
          </a:xfrm>
        </p:spPr>
      </p:pic>
      <p:pic>
        <p:nvPicPr>
          <p:cNvPr id="7" name="Picture 6" descr="A screen shot of a screen&#10;&#10;Description automatically generated">
            <a:extLst>
              <a:ext uri="{FF2B5EF4-FFF2-40B4-BE49-F238E27FC236}">
                <a16:creationId xmlns:a16="http://schemas.microsoft.com/office/drawing/2014/main" id="{01418334-9464-1712-C9C2-8ACFFF2B0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95022"/>
            <a:ext cx="3834707" cy="274014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6B90EE-06F8-D1A2-734F-A257C5D56F8D}"/>
              </a:ext>
            </a:extLst>
          </p:cNvPr>
          <p:cNvSpPr txBox="1">
            <a:spLocks/>
          </p:cNvSpPr>
          <p:nvPr/>
        </p:nvSpPr>
        <p:spPr>
          <a:xfrm>
            <a:off x="1860444" y="1958390"/>
            <a:ext cx="1468486" cy="54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/>
              <a:t>N=1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27E5A-4F95-310C-929D-506FD6C881C5}"/>
              </a:ext>
            </a:extLst>
          </p:cNvPr>
          <p:cNvSpPr txBox="1">
            <a:spLocks/>
          </p:cNvSpPr>
          <p:nvPr/>
        </p:nvSpPr>
        <p:spPr>
          <a:xfrm>
            <a:off x="6306797" y="1958390"/>
            <a:ext cx="1468486" cy="54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/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183950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639D-3EC2-0B9A-E4A1-A6D4E9FF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CNN Model Architecture</a:t>
            </a:r>
          </a:p>
        </p:txBody>
      </p:sp>
      <p:pic>
        <p:nvPicPr>
          <p:cNvPr id="5" name="Content Placeholder 4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B5EC0351-A644-CF5E-195C-C1B039A42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2800168"/>
            <a:ext cx="8596312" cy="1952572"/>
          </a:xfrm>
        </p:spPr>
      </p:pic>
    </p:spTree>
    <p:extLst>
      <p:ext uri="{BB962C8B-B14F-4D97-AF65-F5344CB8AC3E}">
        <p14:creationId xmlns:p14="http://schemas.microsoft.com/office/powerpoint/2010/main" val="68258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634C-62FE-4671-BC40-338C644B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Full Architecture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010F23-7C2C-7493-B68C-4D638BB8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40706"/>
            <a:ext cx="8596312" cy="3664001"/>
          </a:xfrm>
        </p:spPr>
      </p:pic>
    </p:spTree>
    <p:extLst>
      <p:ext uri="{BB962C8B-B14F-4D97-AF65-F5344CB8AC3E}">
        <p14:creationId xmlns:p14="http://schemas.microsoft.com/office/powerpoint/2010/main" val="3391374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7238-7C1D-552E-43AF-F6156D9D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CA" dirty="0"/>
              <a:t>Dataset – JHMDB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0EBA-89A8-62AA-DC32-C25B056B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r>
              <a:rPr lang="en-CA" dirty="0"/>
              <a:t>JHMDB dataset was chosen for the manually annotated poses</a:t>
            </a:r>
          </a:p>
          <a:p>
            <a:pPr lvl="1"/>
            <a:r>
              <a:rPr lang="en-CA" dirty="0"/>
              <a:t>Allows for direct comparisons with other models without considering the pose models being used, means we can ‘isolate’ the techniques used for action recognition</a:t>
            </a:r>
          </a:p>
          <a:p>
            <a:r>
              <a:rPr lang="en-CA" dirty="0"/>
              <a:t>Dataset contains:</a:t>
            </a:r>
          </a:p>
          <a:p>
            <a:pPr lvl="1"/>
            <a:r>
              <a:rPr lang="en-CA" dirty="0"/>
              <a:t>21 Classes</a:t>
            </a:r>
          </a:p>
          <a:p>
            <a:pPr lvl="1"/>
            <a:r>
              <a:rPr lang="en-CA" dirty="0"/>
              <a:t>36-55 clips per action, 928 total</a:t>
            </a:r>
          </a:p>
          <a:p>
            <a:pPr lvl="1"/>
            <a:r>
              <a:rPr lang="en-CA" dirty="0"/>
              <a:t>3 Training/Testing splits</a:t>
            </a:r>
          </a:p>
        </p:txBody>
      </p:sp>
      <p:pic>
        <p:nvPicPr>
          <p:cNvPr id="7" name="Picture 6" descr="A person with a body and text&#10;&#10;Description automatically generated with medium confidence">
            <a:extLst>
              <a:ext uri="{FF2B5EF4-FFF2-40B4-BE49-F238E27FC236}">
                <a16:creationId xmlns:a16="http://schemas.microsoft.com/office/drawing/2014/main" id="{21FCE953-B157-3A9A-5497-9C7253E99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325" y="2159000"/>
            <a:ext cx="2619720" cy="370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7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5F335-424C-DC6E-F67E-06EE497B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0E9D-76E0-44DC-E5BC-7FA5DFB0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0828" y="2976816"/>
            <a:ext cx="4335468" cy="8959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B780-A035-96AB-0ED7-0265FD9C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148" y="1880255"/>
            <a:ext cx="4503822" cy="309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7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CD55-5E6D-7A38-6B0E-C1CAF13C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1188-6639-4335-E011-3173AE650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dirty="0"/>
              <a:t>Develop a robust lightweight pose-based action recognition framework that has reasonable accuracy and is resistant to changes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3635281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48BDD-8644-5EBD-1EC1-B9392683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42DC-DE14-B413-92FC-E9C5C90D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0828" y="2976816"/>
            <a:ext cx="4335468" cy="8959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AB7F21D-6B68-90E0-909F-2CF2CEC4C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58" y="621588"/>
            <a:ext cx="6366280" cy="5936557"/>
          </a:xfrm>
          <a:prstGeom prst="rect">
            <a:avLst/>
          </a:prstGeom>
        </p:spPr>
      </p:pic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6E80902C-9D0D-0CB9-2408-CDFA7CEFF212}"/>
              </a:ext>
            </a:extLst>
          </p:cNvPr>
          <p:cNvSpPr/>
          <p:nvPr/>
        </p:nvSpPr>
        <p:spPr>
          <a:xfrm>
            <a:off x="3977640" y="5023585"/>
            <a:ext cx="221983" cy="505326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4C60DCBD-D9CE-DBF8-7D17-80D936E9A02A}"/>
              </a:ext>
            </a:extLst>
          </p:cNvPr>
          <p:cNvSpPr/>
          <p:nvPr/>
        </p:nvSpPr>
        <p:spPr>
          <a:xfrm>
            <a:off x="4766310" y="5023585"/>
            <a:ext cx="221983" cy="382805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048AE5B6-251B-8E75-6089-EFDE65913784}"/>
              </a:ext>
            </a:extLst>
          </p:cNvPr>
          <p:cNvSpPr/>
          <p:nvPr/>
        </p:nvSpPr>
        <p:spPr>
          <a:xfrm>
            <a:off x="5029200" y="5023585"/>
            <a:ext cx="221983" cy="455195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03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6B6B-C8A9-C50E-DC9B-E595BC71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Golf Action – Consistent Movement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D09F2-DDA1-203F-2CAF-4720A161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92" y="1480033"/>
            <a:ext cx="7015752" cy="524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76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390-DDC8-2433-4043-26755297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Jump Action – Global Position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053BA-AC72-BF93-F678-C654E277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04" y="1410449"/>
            <a:ext cx="6921327" cy="51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01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9006-E2F8-A76B-1E9A-F06B1F49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Catch – Object Interaction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BFC86-0045-D2AA-18F8-1B2BF5F2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75" y="2444854"/>
            <a:ext cx="10021254" cy="196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16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02B8-E66B-F430-30C3-2350236F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Confusion Matrix</a:t>
            </a:r>
            <a:endParaRPr lang="en-CA" dirty="0"/>
          </a:p>
        </p:txBody>
      </p:sp>
      <p:pic>
        <p:nvPicPr>
          <p:cNvPr id="11" name="Content Placeholder 10" descr="A screenshot of a game&#10;&#10;Description automatically generated">
            <a:extLst>
              <a:ext uri="{FF2B5EF4-FFF2-40B4-BE49-F238E27FC236}">
                <a16:creationId xmlns:a16="http://schemas.microsoft.com/office/drawing/2014/main" id="{DCC40DFB-334D-ED77-EFCE-F1BA376B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93005"/>
            <a:ext cx="6716889" cy="5364995"/>
          </a:xfrm>
        </p:spPr>
      </p:pic>
    </p:spTree>
    <p:extLst>
      <p:ext uri="{BB962C8B-B14F-4D97-AF65-F5344CB8AC3E}">
        <p14:creationId xmlns:p14="http://schemas.microsoft.com/office/powerpoint/2010/main" val="1188433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91DD-E7CC-A143-A1E1-A7A2D6D9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Confusion – Walk vs Climb Stairs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96833-7730-3E0F-787F-9419CDA4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74" y="1930400"/>
            <a:ext cx="8352787" cy="41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1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4BC0-41D1-D2A8-55EA-B169ECD1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DF290-8E69-F1BA-DC61-EC436C0A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35" y="1678463"/>
            <a:ext cx="7065733" cy="42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57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8E87-85BC-9E22-0DF1-3353B225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32A95-F3B9-15E1-BBCA-4223A47FE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model is not state-of-the-art</a:t>
            </a:r>
          </a:p>
          <a:p>
            <a:r>
              <a:rPr lang="en-US" dirty="0"/>
              <a:t>Aim to fill a specific niche</a:t>
            </a:r>
          </a:p>
          <a:p>
            <a:pPr lvl="1"/>
            <a:r>
              <a:rPr lang="en-US" dirty="0"/>
              <a:t>Lightweight, very simple models for movement-based actions</a:t>
            </a:r>
          </a:p>
          <a:p>
            <a:pPr lvl="1"/>
            <a:r>
              <a:rPr lang="en-US" dirty="0"/>
              <a:t>Agnostic to global position, scale and rotation</a:t>
            </a:r>
          </a:p>
          <a:p>
            <a:r>
              <a:rPr lang="en-US" dirty="0"/>
              <a:t>With that comes sacrifices</a:t>
            </a:r>
          </a:p>
          <a:p>
            <a:pPr lvl="1"/>
            <a:r>
              <a:rPr lang="en-US" dirty="0"/>
              <a:t>Global position means we cannot track person moving through the frame</a:t>
            </a:r>
          </a:p>
          <a:p>
            <a:pPr lvl="1"/>
            <a:r>
              <a:rPr lang="en-US" dirty="0"/>
              <a:t>Pose-exclusive model means we cannot see any objects that the person might be interacting with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2405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BD70-C746-7C67-6473-BCCBF832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548B-4FCF-77F2-F6F9-8807F0B1C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from 2-dimensional skeletons to 3-dimensional</a:t>
            </a:r>
          </a:p>
          <a:p>
            <a:pPr lvl="1"/>
            <a:r>
              <a:rPr lang="en-US" dirty="0"/>
              <a:t>Truly camera agnostic</a:t>
            </a:r>
          </a:p>
          <a:p>
            <a:endParaRPr lang="en-CA" dirty="0"/>
          </a:p>
        </p:txBody>
      </p:sp>
      <p:pic>
        <p:nvPicPr>
          <p:cNvPr id="5" name="Picture 4" descr="A person in a football uniform&#10;&#10;Description automatically generated">
            <a:extLst>
              <a:ext uri="{FF2B5EF4-FFF2-40B4-BE49-F238E27FC236}">
                <a16:creationId xmlns:a16="http://schemas.microsoft.com/office/drawing/2014/main" id="{882C464B-B15F-5C29-BF09-990632539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67" y="3135493"/>
            <a:ext cx="7330802" cy="26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49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9CF35-E60E-52BD-E384-7BFD2C73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  <a:endParaRPr lang="en-CA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67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6292-6902-0A8C-A46C-726BFB4F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Action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A990-4681-6C47-E6A8-1399BD74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Complex problem with many different challenges</a:t>
            </a:r>
          </a:p>
          <a:p>
            <a:pPr lvl="1"/>
            <a:r>
              <a:rPr lang="en-CA" dirty="0"/>
              <a:t>Background information is constantly changing such as the camera moving, or people moving around in the background not related to the main action</a:t>
            </a:r>
          </a:p>
          <a:p>
            <a:pPr lvl="1"/>
            <a:r>
              <a:rPr lang="en-CA" dirty="0"/>
              <a:t>Two people may not perform an action the same way, i.e. walking up stairs, jumping, catching a ball</a:t>
            </a:r>
          </a:p>
        </p:txBody>
      </p:sp>
    </p:spTree>
    <p:extLst>
      <p:ext uri="{BB962C8B-B14F-4D97-AF65-F5344CB8AC3E}">
        <p14:creationId xmlns:p14="http://schemas.microsoft.com/office/powerpoint/2010/main" val="379332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9F1C8-78CD-DF2F-4CA3-269BB475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B2BDB-47DC-B6D8-A531-7B87E7A6F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Issues with current models</a:t>
            </a:r>
          </a:p>
          <a:p>
            <a:pPr lvl="1">
              <a:buFont typeface="+mj-lt"/>
              <a:buAutoNum type="arabicPeriod"/>
            </a:pPr>
            <a:endParaRPr lang="en-CA" sz="2400" dirty="0"/>
          </a:p>
          <a:p>
            <a:pPr lvl="1">
              <a:buFont typeface="+mj-lt"/>
              <a:buAutoNum type="arabicPeriod"/>
            </a:pPr>
            <a:r>
              <a:rPr lang="en-CA" sz="2400" dirty="0"/>
              <a:t>Too Large</a:t>
            </a:r>
          </a:p>
          <a:p>
            <a:pPr lvl="1">
              <a:buFont typeface="+mj-lt"/>
              <a:buAutoNum type="arabicPeriod"/>
            </a:pPr>
            <a:endParaRPr lang="en-CA" sz="2400" dirty="0"/>
          </a:p>
          <a:p>
            <a:pPr lvl="1">
              <a:buFont typeface="+mj-lt"/>
              <a:buAutoNum type="arabicPeriod"/>
            </a:pPr>
            <a:r>
              <a:rPr lang="en-CA" sz="2400" dirty="0"/>
              <a:t>Susceptible to background interference</a:t>
            </a:r>
          </a:p>
        </p:txBody>
      </p:sp>
    </p:spTree>
    <p:extLst>
      <p:ext uri="{BB962C8B-B14F-4D97-AF65-F5344CB8AC3E}">
        <p14:creationId xmlns:p14="http://schemas.microsoft.com/office/powerpoint/2010/main" val="315971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9BEB-6B1B-5ED3-FE09-5F40A8CC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Action Recognition Models – I3D</a:t>
            </a:r>
            <a:endParaRPr lang="en-CA" dirty="0"/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FCB670C8-E63D-E8AE-5120-1DAF901E7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63238"/>
            <a:ext cx="8596312" cy="3331070"/>
          </a:xfrm>
        </p:spPr>
      </p:pic>
    </p:spTree>
    <p:extLst>
      <p:ext uri="{BB962C8B-B14F-4D97-AF65-F5344CB8AC3E}">
        <p14:creationId xmlns:p14="http://schemas.microsoft.com/office/powerpoint/2010/main" val="393832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A4BB-131E-F7EA-6B1C-7A1A8475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Large Action Recognition Models - </a:t>
            </a:r>
            <a:r>
              <a:rPr lang="en-US" sz="3200" dirty="0" err="1"/>
              <a:t>TubeViT</a:t>
            </a:r>
            <a:endParaRPr lang="en-CA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17CAF-C9D4-F7CE-F19A-593096B73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94844"/>
            <a:ext cx="10204338" cy="2791211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DB28027-AC0F-CBCF-9F65-6F3848B24F97}"/>
              </a:ext>
            </a:extLst>
          </p:cNvPr>
          <p:cNvSpPr/>
          <p:nvPr/>
        </p:nvSpPr>
        <p:spPr>
          <a:xfrm>
            <a:off x="9003069" y="2359378"/>
            <a:ext cx="270933" cy="8805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EABD3-5124-29D4-BB75-3E978B0F749E}"/>
              </a:ext>
            </a:extLst>
          </p:cNvPr>
          <p:cNvSpPr txBox="1"/>
          <p:nvPr/>
        </p:nvSpPr>
        <p:spPr>
          <a:xfrm>
            <a:off x="8190268" y="1922313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 Model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927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FE51-BA2E-E228-CE40-A2D3E491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Pose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0CF2B-F602-F7D4-57E5-34BFADE28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Pose is crucial to avoiding background interference</a:t>
            </a:r>
          </a:p>
          <a:p>
            <a:r>
              <a:rPr lang="en-CA" dirty="0"/>
              <a:t>Existing lightweight 2-D pose models have proven effective </a:t>
            </a:r>
          </a:p>
          <a:p>
            <a:r>
              <a:rPr lang="en-CA" dirty="0"/>
              <a:t>Potential background interference introduction</a:t>
            </a:r>
          </a:p>
          <a:p>
            <a:pPr lvl="1"/>
            <a:r>
              <a:rPr lang="en-CA" dirty="0"/>
              <a:t>Not relevant in our analysis as will be explained later</a:t>
            </a:r>
          </a:p>
          <a:p>
            <a:pPr lvl="1"/>
            <a:r>
              <a:rPr lang="en-CA" dirty="0"/>
              <a:t>All pose models subject to this same interference</a:t>
            </a:r>
          </a:p>
        </p:txBody>
      </p:sp>
      <p:pic>
        <p:nvPicPr>
          <p:cNvPr id="9" name="Picture 8" descr="A person dancing on a sidewalk">
            <a:extLst>
              <a:ext uri="{FF2B5EF4-FFF2-40B4-BE49-F238E27FC236}">
                <a16:creationId xmlns:a16="http://schemas.microsoft.com/office/drawing/2014/main" id="{26EB106A-69FE-82C9-46A2-5F50908E3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03" y="330569"/>
            <a:ext cx="3485735" cy="619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08EA-0E51-267B-F398-79EDD8B4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Pose-Based Models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A6B22-B499-950B-2C06-C098F918A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/>
              <a:t>Fused Architecture</a:t>
            </a:r>
          </a:p>
          <a:p>
            <a:pPr lvl="1"/>
            <a:r>
              <a:rPr lang="en-CA"/>
              <a:t>Uses Pose, Optical Flow and RGB parts separately, concatenating them at the end</a:t>
            </a:r>
          </a:p>
          <a:p>
            <a:pPr lvl="1"/>
            <a:r>
              <a:rPr lang="en-CA"/>
              <a:t>Typically utilize complex 3D-CNNs</a:t>
            </a:r>
            <a:endParaRPr lang="en-CA" dirty="0"/>
          </a:p>
        </p:txBody>
      </p:sp>
      <p:pic>
        <p:nvPicPr>
          <p:cNvPr id="5" name="Picture 4" descr="A diagram of a structure&#10;&#10;Description automatically generated">
            <a:extLst>
              <a:ext uri="{FF2B5EF4-FFF2-40B4-BE49-F238E27FC236}">
                <a16:creationId xmlns:a16="http://schemas.microsoft.com/office/drawing/2014/main" id="{16F8BD73-D1B1-8249-AA90-F8609FA04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875360"/>
            <a:ext cx="4602747" cy="46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AFA0-8B1B-424F-2949-7F628397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Representations</a:t>
            </a:r>
            <a:endParaRPr lang="en-CA" dirty="0"/>
          </a:p>
        </p:txBody>
      </p:sp>
      <p:pic>
        <p:nvPicPr>
          <p:cNvPr id="5" name="Content Placeholder 4" descr="A drawing of a person with circles&#10;&#10;Description automatically generated">
            <a:extLst>
              <a:ext uri="{FF2B5EF4-FFF2-40B4-BE49-F238E27FC236}">
                <a16:creationId xmlns:a16="http://schemas.microsoft.com/office/drawing/2014/main" id="{FAB2842A-DD45-424B-3ED8-74254CF09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4" y="2495550"/>
            <a:ext cx="2333525" cy="2432051"/>
          </a:xfrm>
        </p:spPr>
      </p:pic>
      <p:pic>
        <p:nvPicPr>
          <p:cNvPr id="9" name="Picture 8" descr="A red and white line graph&#10;&#10;Description automatically generated with medium confidence">
            <a:extLst>
              <a:ext uri="{FF2B5EF4-FFF2-40B4-BE49-F238E27FC236}">
                <a16:creationId xmlns:a16="http://schemas.microsoft.com/office/drawing/2014/main" id="{CD2E21C2-3E9A-1A37-9031-A2E933D87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96" y="2830395"/>
            <a:ext cx="2466344" cy="176235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37FC4DA-FF31-42C6-7A1C-ACB156F4441E}"/>
              </a:ext>
            </a:extLst>
          </p:cNvPr>
          <p:cNvSpPr/>
          <p:nvPr/>
        </p:nvSpPr>
        <p:spPr>
          <a:xfrm>
            <a:off x="7647862" y="3129914"/>
            <a:ext cx="2090882" cy="924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Smaller 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D302BC0-9BE0-70FB-6BCF-94729968978F}"/>
              </a:ext>
            </a:extLst>
          </p:cNvPr>
          <p:cNvSpPr/>
          <p:nvPr/>
        </p:nvSpPr>
        <p:spPr>
          <a:xfrm>
            <a:off x="2453256" y="3548380"/>
            <a:ext cx="109728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A5B1E8-CF5C-EB82-566A-653D8CE3A1E6}"/>
              </a:ext>
            </a:extLst>
          </p:cNvPr>
          <p:cNvSpPr/>
          <p:nvPr/>
        </p:nvSpPr>
        <p:spPr>
          <a:xfrm>
            <a:off x="6304820" y="3472814"/>
            <a:ext cx="109728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242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4389</TotalTime>
  <Words>658</Words>
  <Application>Microsoft Office PowerPoint</Application>
  <PresentationFormat>Widescreen</PresentationFormat>
  <Paragraphs>95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Trebuchet MS</vt:lpstr>
      <vt:lpstr>Wingdings</vt:lpstr>
      <vt:lpstr>Wingdings 3</vt:lpstr>
      <vt:lpstr>Facet</vt:lpstr>
      <vt:lpstr>Efficient, Joint-Based Skeleton Action Recognition</vt:lpstr>
      <vt:lpstr>Thesis Aim</vt:lpstr>
      <vt:lpstr>Action Recognition</vt:lpstr>
      <vt:lpstr>Motivations</vt:lpstr>
      <vt:lpstr>Large Action Recognition Models – I3D</vt:lpstr>
      <vt:lpstr>Large Action Recognition Models - TubeViT</vt:lpstr>
      <vt:lpstr>Pose</vt:lpstr>
      <vt:lpstr>Pose-Based Models</vt:lpstr>
      <vt:lpstr>Intermediate Representations</vt:lpstr>
      <vt:lpstr>PoTion: Pose MoTion Representation for Action Recognition</vt:lpstr>
      <vt:lpstr>Simple yet efficient real-time pose-based action recognition</vt:lpstr>
      <vt:lpstr>Joint Angles</vt:lpstr>
      <vt:lpstr>Intermediate Representation</vt:lpstr>
      <vt:lpstr>Joint Velocities</vt:lpstr>
      <vt:lpstr>Temporal Adjustments</vt:lpstr>
      <vt:lpstr>CNN Model Architecture</vt:lpstr>
      <vt:lpstr>Full Architecture</vt:lpstr>
      <vt:lpstr>Dataset – JHMDB</vt:lpstr>
      <vt:lpstr>Results</vt:lpstr>
      <vt:lpstr>Results</vt:lpstr>
      <vt:lpstr>Golf Action – Consistent Movement</vt:lpstr>
      <vt:lpstr>Jump Action – Global Position Change</vt:lpstr>
      <vt:lpstr>Catch – Object Interaction</vt:lpstr>
      <vt:lpstr>Results - Confusion Matrix</vt:lpstr>
      <vt:lpstr>Class Confusion – Walk vs Climb Stairs</vt:lpstr>
      <vt:lpstr>Model Comparison</vt:lpstr>
      <vt:lpstr>Results Summary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nebf97@gmail.com</dc:creator>
  <cp:lastModifiedBy>nebf97@gmail.com</cp:lastModifiedBy>
  <cp:revision>10</cp:revision>
  <dcterms:created xsi:type="dcterms:W3CDTF">2024-02-28T04:34:13Z</dcterms:created>
  <dcterms:modified xsi:type="dcterms:W3CDTF">2024-03-02T06:54:13Z</dcterms:modified>
</cp:coreProperties>
</file>